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5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88348-A9CC-4E33-8E48-18F7CAFF9EA1}" type="datetimeFigureOut">
              <a:rPr lang="ru-RU" smtClean="0"/>
              <a:pPr/>
              <a:t>28.04.2016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007E-ECE4-44B9-A42D-3ED13D0366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88348-A9CC-4E33-8E48-18F7CAFF9EA1}" type="datetimeFigureOut">
              <a:rPr lang="ru-RU" smtClean="0"/>
              <a:pPr/>
              <a:t>28.04.2016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007E-ECE4-44B9-A42D-3ED13D0366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88348-A9CC-4E33-8E48-18F7CAFF9EA1}" type="datetimeFigureOut">
              <a:rPr lang="ru-RU" smtClean="0"/>
              <a:pPr/>
              <a:t>28.04.2016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007E-ECE4-44B9-A42D-3ED13D0366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88348-A9CC-4E33-8E48-18F7CAFF9EA1}" type="datetimeFigureOut">
              <a:rPr lang="ru-RU" smtClean="0"/>
              <a:pPr/>
              <a:t>28.04.2016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007E-ECE4-44B9-A42D-3ED13D0366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88348-A9CC-4E33-8E48-18F7CAFF9EA1}" type="datetimeFigureOut">
              <a:rPr lang="ru-RU" smtClean="0"/>
              <a:pPr/>
              <a:t>28.04.2016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007E-ECE4-44B9-A42D-3ED13D0366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88348-A9CC-4E33-8E48-18F7CAFF9EA1}" type="datetimeFigureOut">
              <a:rPr lang="ru-RU" smtClean="0"/>
              <a:pPr/>
              <a:t>28.04.2016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007E-ECE4-44B9-A42D-3ED13D0366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88348-A9CC-4E33-8E48-18F7CAFF9EA1}" type="datetimeFigureOut">
              <a:rPr lang="ru-RU" smtClean="0"/>
              <a:pPr/>
              <a:t>28.04.2016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007E-ECE4-44B9-A42D-3ED13D0366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88348-A9CC-4E33-8E48-18F7CAFF9EA1}" type="datetimeFigureOut">
              <a:rPr lang="ru-RU" smtClean="0"/>
              <a:pPr/>
              <a:t>28.04.2016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007E-ECE4-44B9-A42D-3ED13D0366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88348-A9CC-4E33-8E48-18F7CAFF9EA1}" type="datetimeFigureOut">
              <a:rPr lang="ru-RU" smtClean="0"/>
              <a:pPr/>
              <a:t>28.04.2016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007E-ECE4-44B9-A42D-3ED13D0366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88348-A9CC-4E33-8E48-18F7CAFF9EA1}" type="datetimeFigureOut">
              <a:rPr lang="ru-RU" smtClean="0"/>
              <a:pPr/>
              <a:t>28.04.2016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007E-ECE4-44B9-A42D-3ED13D0366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88348-A9CC-4E33-8E48-18F7CAFF9EA1}" type="datetimeFigureOut">
              <a:rPr lang="ru-RU" smtClean="0"/>
              <a:pPr/>
              <a:t>28.04.2016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544007E-ECE4-44B9-A42D-3ED13D0366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DB88348-A9CC-4E33-8E48-18F7CAFF9EA1}" type="datetimeFigureOut">
              <a:rPr lang="ru-RU" smtClean="0"/>
              <a:pPr/>
              <a:t>28.04.2016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544007E-ECE4-44B9-A42D-3ED13D03668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908720"/>
            <a:ext cx="7851648" cy="1828800"/>
          </a:xfrm>
        </p:spPr>
        <p:txBody>
          <a:bodyPr/>
          <a:lstStyle/>
          <a:p>
            <a:r>
              <a:rPr lang="de-DE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PRESSE, RUNDFUNK</a:t>
            </a:r>
            <a:r>
              <a:rPr lang="en-US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,</a:t>
            </a:r>
            <a:r>
              <a:rPr lang="de-DE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 FERNSEHEN</a:t>
            </a:r>
            <a:endParaRPr lang="ru-RU" dirty="0"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D:\! STUFF !\Docs\!! UNIVERSITY !!\VIII term\Лингвостран-е\лк 5 презентация\pic-s\puu_press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499337">
            <a:off x="599840" y="2759782"/>
            <a:ext cx="3911843" cy="238751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27" name="Picture 3" descr="D:\! STUFF !\Docs\!! UNIVERSITY !!\VIII term\Лингвостран-е\лк 5 презентация\pic-s\RUNDFUNK.jpg"/>
          <p:cNvPicPr>
            <a:picLocks noChangeAspect="1" noChangeArrowheads="1"/>
          </p:cNvPicPr>
          <p:nvPr/>
        </p:nvPicPr>
        <p:blipFill>
          <a:blip r:embed="rId3" cstate="print"/>
          <a:srcRect l="14877" t="12939" r="17624" b="12662"/>
          <a:stretch>
            <a:fillRect/>
          </a:stretch>
        </p:blipFill>
        <p:spPr bwMode="auto">
          <a:xfrm>
            <a:off x="1475656" y="4804332"/>
            <a:ext cx="3312368" cy="20536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28" name="Picture 4" descr="D:\! STUFF !\Docs\!! UNIVERSITY !!\VIII term\Лингвостран-е\лк 5 презентация\pic-s\FERNSEHE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03447">
            <a:off x="5511646" y="3333633"/>
            <a:ext cx="2876843" cy="32203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Die </a:t>
            </a:r>
            <a:r>
              <a:rPr lang="en-US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Zeitschriften</a:t>
            </a:r>
            <a:endParaRPr lang="ru-RU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Der deutsche Zeitschriftenmarkt ist breit gefächert. International bekannt ist das Nachrichtenmagazin „</a:t>
            </a:r>
            <a:r>
              <a:rPr lang="de-DE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 Spiegel</a:t>
            </a:r>
            <a:r>
              <a:rPr lang="de-DE" dirty="0" smtClean="0"/>
              <a:t>“.</a:t>
            </a:r>
            <a:endParaRPr lang="ru-RU" dirty="0"/>
          </a:p>
        </p:txBody>
      </p:sp>
      <p:pic>
        <p:nvPicPr>
          <p:cNvPr id="10243" name="Picture 3" descr="D:\! STUFF !\Docs\!! UNIVERSITY !!\VIII term\Лингвостран-е\лк 5 презентация\pic-s\die presse\spiegel3.jpg"/>
          <p:cNvPicPr>
            <a:picLocks noChangeAspect="1" noChangeArrowheads="1"/>
          </p:cNvPicPr>
          <p:nvPr/>
        </p:nvPicPr>
        <p:blipFill>
          <a:blip r:embed="rId2" cstate="print"/>
          <a:srcRect t="28052" b="27784"/>
          <a:stretch>
            <a:fillRect/>
          </a:stretch>
        </p:blipFill>
        <p:spPr bwMode="auto">
          <a:xfrm>
            <a:off x="5508104" y="836712"/>
            <a:ext cx="3456384" cy="76324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244" name="Picture 4" descr="D:\! STUFF !\Docs\!! UNIVERSITY !!\VIII term\Лингвостран-е\лк 5 презентация\pic-s\die presse\spiegel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284984"/>
            <a:ext cx="2520280" cy="332436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45" name="Picture 5" descr="D:\! STUFF !\Docs\!! UNIVERSITY !!\VIII term\Лингвостран-е\лк 5 презентация\pic-s\die presse\spiegel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2852936"/>
            <a:ext cx="2520280" cy="331615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46" name="Picture 6" descr="D:\! STUFF !\Docs\!! UNIVERSITY !!\VIII term\Лингвостран-е\лк 5 презентация\pic-s\die presse\spiegel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3140968"/>
            <a:ext cx="2670829" cy="352733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Die </a:t>
            </a:r>
            <a:r>
              <a:rPr lang="en-US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Zeitschriften</a:t>
            </a:r>
            <a:endParaRPr lang="ru-RU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Immer mehr Leser gewinnen auch sogenannte „Special Interest“ Titel, die sich an einen gezielten Kreis wenden.</a:t>
            </a:r>
            <a:endParaRPr lang="ru-RU" dirty="0"/>
          </a:p>
        </p:txBody>
      </p:sp>
      <p:pic>
        <p:nvPicPr>
          <p:cNvPr id="11266" name="Picture 2" descr="D:\! STUFF !\Docs\!! UNIVERSITY !!\VIII term\Лингвостран-е\лк 5 презентация\pic-s\die presse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929155">
            <a:off x="275240" y="3604553"/>
            <a:ext cx="3526241" cy="235082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267" name="Picture 3" descr="D:\! STUFF !\Docs\!! UNIVERSITY !!\VIII term\Лингвостран-е\лк 5 презентация\pic-s\die presse\2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3140968"/>
            <a:ext cx="2448272" cy="346453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268" name="Picture 4" descr="D:\! STUFF !\Docs\!! UNIVERSITY !!\VIII term\Лингвостран-е\лк 5 презентация\pic-s\die presse\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2852936"/>
            <a:ext cx="2627784" cy="341379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112568" y="3528392"/>
            <a:ext cx="4067944" cy="3356992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Das </a:t>
            </a:r>
            <a:r>
              <a:rPr lang="en-US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Fernsehen</a:t>
            </a:r>
            <a:r>
              <a:rPr lang="en-US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, </a:t>
            </a:r>
            <a:r>
              <a:rPr lang="en-US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der</a:t>
            </a:r>
            <a:r>
              <a:rPr lang="en-US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Rundfunk</a:t>
            </a:r>
            <a:endParaRPr lang="ru-RU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Wenn man das 1. Deutsche Fernsehen (ARD), das 2.Deutsche Fernsehen (ZDF), die Dritten Programme (Regionalprogramme) oder einen der privaten Fernsehsender einschaltet, hört man und sieht man die unabhängige </a:t>
            </a:r>
            <a:r>
              <a:rPr lang="de-DE" dirty="0" err="1" smtClean="0"/>
              <a:t>programme</a:t>
            </a:r>
            <a:r>
              <a:rPr lang="de-DE" dirty="0" smtClean="0"/>
              <a:t>.</a:t>
            </a:r>
            <a:endParaRPr lang="ru-RU" dirty="0"/>
          </a:p>
        </p:txBody>
      </p:sp>
      <p:pic>
        <p:nvPicPr>
          <p:cNvPr id="12290" name="Picture 2" descr="D:\! STUFF !\Docs\!! UNIVERSITY !!\VIII term\Лингвостран-е\лк 5 презентация\pic-s\fernsehen\ard-logo.jpg"/>
          <p:cNvPicPr>
            <a:picLocks noChangeAspect="1" noChangeArrowheads="1"/>
          </p:cNvPicPr>
          <p:nvPr/>
        </p:nvPicPr>
        <p:blipFill>
          <a:blip r:embed="rId2" cstate="print"/>
          <a:srcRect l="52499"/>
          <a:stretch>
            <a:fillRect/>
          </a:stretch>
        </p:blipFill>
        <p:spPr bwMode="auto">
          <a:xfrm>
            <a:off x="179512" y="4221088"/>
            <a:ext cx="2606080" cy="22129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291" name="Picture 3" descr="D:\! STUFF !\Docs\!! UNIVERSITY !!\VIII term\Лингвостран-е\лк 5 презентация\pic-s\fernsehen\images.png"/>
          <p:cNvPicPr>
            <a:picLocks noChangeAspect="1" noChangeArrowheads="1"/>
          </p:cNvPicPr>
          <p:nvPr/>
        </p:nvPicPr>
        <p:blipFill>
          <a:blip r:embed="rId3" cstate="print"/>
          <a:srcRect r="29140"/>
          <a:stretch>
            <a:fillRect/>
          </a:stretch>
        </p:blipFill>
        <p:spPr bwMode="auto">
          <a:xfrm>
            <a:off x="2915816" y="4437112"/>
            <a:ext cx="2146300" cy="15144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293" name="Picture 5" descr="D:\! STUFF !\Docs\!! UNIVERSITY !!\VIII term\Лингвостран-е\лк 5 презентация\pic-s\fernsehen\ARD_Karte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3632134"/>
            <a:ext cx="3785175" cy="310762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Das </a:t>
            </a:r>
            <a:r>
              <a:rPr lang="en-US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Fernsehen</a:t>
            </a:r>
            <a:r>
              <a:rPr lang="en-US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, </a:t>
            </a:r>
            <a:r>
              <a:rPr lang="en-US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der</a:t>
            </a:r>
            <a:r>
              <a:rPr lang="en-US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Rundfunk</a:t>
            </a:r>
            <a:endParaRPr lang="ru-RU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Umfangreicher wurde in neuerer Zeit das Angebot durch Satellitenfernsehen, das </a:t>
            </a:r>
            <a:r>
              <a:rPr lang="de-DE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hauptsächlich von privaten</a:t>
            </a:r>
            <a:r>
              <a:rPr lang="de-DE" dirty="0" smtClean="0"/>
              <a:t>, </a:t>
            </a:r>
            <a:r>
              <a:rPr lang="de-DE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kommerziellen</a:t>
            </a:r>
            <a:r>
              <a:rPr lang="de-DE" dirty="0" smtClean="0"/>
              <a:t> Fernsehsendern über Satelliten (z.B. „</a:t>
            </a:r>
            <a:r>
              <a:rPr lang="de-DE" dirty="0" smtClean="0">
                <a:solidFill>
                  <a:schemeClr val="accent6">
                    <a:lumMod val="75000"/>
                  </a:schemeClr>
                </a:solidFill>
              </a:rPr>
              <a:t>Kopernikus</a:t>
            </a:r>
            <a:r>
              <a:rPr lang="de-DE" dirty="0" smtClean="0"/>
              <a:t>“, „</a:t>
            </a:r>
            <a:r>
              <a:rPr lang="de-DE" dirty="0" err="1" smtClean="0">
                <a:solidFill>
                  <a:schemeClr val="accent6">
                    <a:lumMod val="75000"/>
                  </a:schemeClr>
                </a:solidFill>
              </a:rPr>
              <a:t>Intelsat</a:t>
            </a:r>
            <a:r>
              <a:rPr lang="de-DE" dirty="0" smtClean="0"/>
              <a:t>“ usw.) ausgestrahlt wird. </a:t>
            </a:r>
          </a:p>
          <a:p>
            <a:endParaRPr lang="de-DE" dirty="0" smtClean="0"/>
          </a:p>
          <a:p>
            <a:r>
              <a:rPr lang="de-DE" dirty="0" smtClean="0"/>
              <a:t>Nachrichten werden fast zu </a:t>
            </a:r>
            <a:r>
              <a:rPr lang="de-DE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jeder vollen Stunde</a:t>
            </a:r>
            <a:r>
              <a:rPr lang="de-DE" dirty="0" smtClean="0"/>
              <a:t> gesendet.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Das </a:t>
            </a:r>
            <a:r>
              <a:rPr lang="en-US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Fernsehen</a:t>
            </a:r>
            <a:r>
              <a:rPr lang="en-US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, </a:t>
            </a:r>
            <a:r>
              <a:rPr lang="en-US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der</a:t>
            </a:r>
            <a:r>
              <a:rPr lang="en-US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Rundfunk</a:t>
            </a:r>
            <a:endParaRPr lang="ru-RU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Außerdem gibt es leichte Unterhaltung Sendungen, anspruchsvolle Sendungen aus </a:t>
            </a:r>
            <a:r>
              <a:rPr lang="de-DE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Kultur</a:t>
            </a:r>
            <a:r>
              <a:rPr lang="de-DE" dirty="0" smtClean="0"/>
              <a:t> und </a:t>
            </a:r>
            <a:r>
              <a:rPr lang="de-DE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Wissenschaft</a:t>
            </a:r>
            <a:r>
              <a:rPr lang="de-DE" dirty="0" smtClean="0"/>
              <a:t>, </a:t>
            </a:r>
            <a:r>
              <a:rPr lang="de-DE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Hörspiele</a:t>
            </a:r>
            <a:r>
              <a:rPr lang="de-DE" dirty="0" smtClean="0"/>
              <a:t>, </a:t>
            </a:r>
            <a:r>
              <a:rPr lang="de-DE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Spielfilme</a:t>
            </a:r>
            <a:r>
              <a:rPr lang="de-DE" dirty="0" smtClean="0"/>
              <a:t>, die zum Teil zuvor schon in Kinos gelaufen sind, und natürlich auch </a:t>
            </a:r>
            <a:r>
              <a:rPr lang="de-DE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Sportsendungen</a:t>
            </a:r>
            <a:r>
              <a:rPr lang="de-DE" dirty="0" smtClean="0"/>
              <a:t> (Fußball, Tennis und vieles mehr). </a:t>
            </a:r>
          </a:p>
          <a:p>
            <a:endParaRPr lang="de-DE" dirty="0" smtClean="0"/>
          </a:p>
          <a:p>
            <a:r>
              <a:rPr lang="de-DE" dirty="0" smtClean="0"/>
              <a:t>Dem Hörer und Zuschauer wird es bei diesem großen Angebot nicht leicht gemacht, das </a:t>
            </a:r>
            <a:r>
              <a:rPr lang="de-DE" dirty="0" smtClean="0">
                <a:solidFill>
                  <a:schemeClr val="accent6">
                    <a:lumMod val="75000"/>
                  </a:schemeClr>
                </a:solidFill>
              </a:rPr>
              <a:t>Richtige auszuwählen</a:t>
            </a:r>
            <a:r>
              <a:rPr lang="de-DE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2348880"/>
            <a:ext cx="7488460" cy="224676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0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Danke</a:t>
            </a:r>
            <a:r>
              <a:rPr lang="en-US" sz="7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en-US" sz="70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für</a:t>
            </a:r>
            <a:r>
              <a:rPr lang="en-US" sz="7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en-US" sz="70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Ihre</a:t>
            </a:r>
            <a:r>
              <a:rPr lang="en-US" sz="7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endParaRPr lang="en-US" sz="7000" b="1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  <a:p>
            <a:pPr algn="ctr"/>
            <a:r>
              <a:rPr lang="en-US" sz="70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Aufmerksamkeit</a:t>
            </a:r>
            <a:r>
              <a:rPr lang="en-US" sz="7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endParaRPr lang="ru-RU" sz="70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Die </a:t>
            </a:r>
            <a:r>
              <a:rPr lang="en-US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Zeitungen</a:t>
            </a:r>
            <a:endParaRPr lang="ru-RU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Man hat die Presse  und im weiteren Sinne alle Massenmedien als „</a:t>
            </a:r>
            <a:r>
              <a:rPr lang="de-DE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vierte Gewalt</a:t>
            </a:r>
            <a:r>
              <a:rPr lang="de-DE" dirty="0" smtClean="0"/>
              <a:t>“ neben Parlament, Regierung und Gerichtsbarkeit bezeichnet.</a:t>
            </a:r>
          </a:p>
          <a:p>
            <a:endParaRPr lang="de-DE" dirty="0" smtClean="0"/>
          </a:p>
        </p:txBody>
      </p:sp>
      <p:pic>
        <p:nvPicPr>
          <p:cNvPr id="2050" name="Picture 2" descr="D:\! STUFF !\Docs\!! UNIVERSITY !!\VIII term\Лингвостран-е\лк 5 презентация\pic-s\die presse\Zeitung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3212976"/>
            <a:ext cx="6223000" cy="34925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Die </a:t>
            </a:r>
            <a:r>
              <a:rPr lang="en-US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Zeitungen</a:t>
            </a:r>
            <a:endParaRPr lang="ru-RU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Eine freie, von jedem staatlichen Einfluss unabhängige Presse ist eine wichtige Informationsquelle für alle. Sie hat großen Anteil an der Meinungsbildung der Bürger eines Landes.</a:t>
            </a:r>
            <a:endParaRPr lang="ru-RU" dirty="0"/>
          </a:p>
        </p:txBody>
      </p:sp>
      <p:pic>
        <p:nvPicPr>
          <p:cNvPr id="3074" name="Picture 2" descr="D:\! STUFF !\Docs\!! UNIVERSITY !!\VIII term\Лингвостран-е\лк 5 презентация\pic-s\die presse\zeitungen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3253460"/>
            <a:ext cx="5116735" cy="348790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075" name="Picture 3" descr="D:\! STUFF !\Docs\!! UNIVERSITY !!\VIII term\Лингвостран-е\лк 5 презентация\pic-s\die presse\0415419a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731855">
            <a:off x="752385" y="4294021"/>
            <a:ext cx="3156488" cy="21043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Die </a:t>
            </a:r>
            <a:r>
              <a:rPr lang="en-US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Zeitungen</a:t>
            </a:r>
            <a:endParaRPr lang="ru-RU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Die „</a:t>
            </a:r>
            <a:r>
              <a:rPr lang="de-DE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Bild</a:t>
            </a:r>
            <a:r>
              <a:rPr lang="de-DE" dirty="0" smtClean="0"/>
              <a:t>“ Zeitung ist die auflagenstärkste Tageszeitung (mittäglich 4,4 Millionen Exemplaren).</a:t>
            </a:r>
            <a:endParaRPr lang="ru-RU" dirty="0"/>
          </a:p>
        </p:txBody>
      </p:sp>
      <p:pic>
        <p:nvPicPr>
          <p:cNvPr id="4098" name="Picture 2" descr="D:\! STUFF !\Docs\!! UNIVERSITY !!\VIII term\Лингвостран-е\лк 5 презентация\pic-s\die presse\bild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996952"/>
            <a:ext cx="5417590" cy="304341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099" name="Picture 3" descr="D:\! STUFF !\Docs\!! UNIVERSITY !!\VIII term\Лингвостран-е\лк 5 презентация\pic-s\die presse\bild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85919">
            <a:off x="5805483" y="2934729"/>
            <a:ext cx="2858348" cy="381113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101" name="Picture 5" descr="D:\! STUFF !\Docs\!! UNIVERSITY !!\VIII term\Лингвостран-е\лк 5 презентация\pic-s\die presse\bild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692696"/>
            <a:ext cx="1308100" cy="13081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Die </a:t>
            </a:r>
            <a:r>
              <a:rPr lang="en-US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Zeitungen</a:t>
            </a:r>
            <a:endParaRPr lang="ru-RU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Weniger Aufläge, aber großen Einfluss auf die Meinungsbildung in Politik und Wirtschaft haben die ‘‘</a:t>
            </a:r>
            <a:r>
              <a:rPr lang="de-DE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Süddeutsche Zeitung</a:t>
            </a:r>
            <a:r>
              <a:rPr lang="de-DE" dirty="0" smtClean="0"/>
              <a:t>“,</a:t>
            </a:r>
            <a:endParaRPr lang="ru-RU" dirty="0"/>
          </a:p>
        </p:txBody>
      </p:sp>
      <p:pic>
        <p:nvPicPr>
          <p:cNvPr id="5122" name="Picture 2" descr="D:\! STUFF !\Docs\!! UNIVERSITY !!\VIII term\Лингвостран-е\лк 5 презентация\pic-s\die presse\SüddeutscheZeitung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764704"/>
            <a:ext cx="4828803" cy="73901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123" name="Picture 3" descr="D:\! STUFF !\Docs\!! UNIVERSITY !!\VIII term\Лингвостран-е\лк 5 презентация\pic-s\die presse\SüddeutscheZeitung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2820968"/>
            <a:ext cx="2736304" cy="3920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124" name="Picture 4" descr="D:\! STUFF !\Docs\!! UNIVERSITY !!\VIII term\Лингвостран-е\лк 5 презентация\pic-s\die presse\SüddeutscheZeitung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005188">
            <a:off x="209862" y="3490122"/>
            <a:ext cx="5507205" cy="291557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Die </a:t>
            </a:r>
            <a:r>
              <a:rPr lang="en-US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Zeitungen</a:t>
            </a:r>
            <a:endParaRPr lang="ru-RU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Die ‘‘</a:t>
            </a:r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Frankfurter </a:t>
            </a:r>
            <a:r>
              <a:rPr lang="en-US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Allgemeine</a:t>
            </a:r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Zeitung</a:t>
            </a:r>
            <a:r>
              <a:rPr lang="en-US" dirty="0" smtClean="0"/>
              <a:t>’’,</a:t>
            </a:r>
            <a:endParaRPr lang="ru-RU" dirty="0"/>
          </a:p>
        </p:txBody>
      </p:sp>
      <p:pic>
        <p:nvPicPr>
          <p:cNvPr id="6146" name="Picture 2" descr="D:\! STUFF !\Docs\!! UNIVERSITY !!\VIII term\Лингвостран-е\лк 5 презентация\pic-s\die presse\FrankfurterAllgemeine1.jpg"/>
          <p:cNvPicPr>
            <a:picLocks noChangeAspect="1" noChangeArrowheads="1"/>
          </p:cNvPicPr>
          <p:nvPr/>
        </p:nvPicPr>
        <p:blipFill>
          <a:blip r:embed="rId2" cstate="print"/>
          <a:srcRect t="26593" b="16423"/>
          <a:stretch>
            <a:fillRect/>
          </a:stretch>
        </p:blipFill>
        <p:spPr bwMode="auto">
          <a:xfrm>
            <a:off x="4355976" y="764704"/>
            <a:ext cx="4546476" cy="103112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147" name="Picture 3" descr="D:\! STUFF !\Docs\!! UNIVERSITY !!\VIII term\Лингвостран-е\лк 5 презентация\pic-s\die presse\FrankfurterAllgemeine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2420888"/>
            <a:ext cx="2973930" cy="424847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148" name="Picture 4" descr="D:\! STUFF !\Docs\!! UNIVERSITY !!\VIII term\Лингвостран-е\лк 5 презентация\pic-s\die presse\FrankfurterAllgemeine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870811">
            <a:off x="277772" y="2999084"/>
            <a:ext cx="5148064" cy="318689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Die </a:t>
            </a:r>
            <a:r>
              <a:rPr lang="en-US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Zeitungen</a:t>
            </a:r>
            <a:endParaRPr lang="ru-RU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Die ‘‘</a:t>
            </a:r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Welt</a:t>
            </a:r>
            <a:r>
              <a:rPr lang="en-US" dirty="0" smtClean="0"/>
              <a:t>’’,</a:t>
            </a:r>
            <a:endParaRPr lang="ru-RU" dirty="0"/>
          </a:p>
        </p:txBody>
      </p:sp>
      <p:pic>
        <p:nvPicPr>
          <p:cNvPr id="7170" name="Picture 2" descr="D:\! STUFF !\Docs\!! UNIVERSITY !!\VIII term\Лингвостран-е\лк 5 презентация\pic-s\die presse\welt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836712"/>
            <a:ext cx="3744416" cy="9361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171" name="Picture 3" descr="D:\! STUFF !\Docs\!! UNIVERSITY !!\VIII term\Лингвостран-е\лк 5 презентация\pic-s\die presse\welt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916832"/>
            <a:ext cx="3564905" cy="480579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172" name="Picture 4" descr="D:\! STUFF !\Docs\!! UNIVERSITY !!\VIII term\Лингвостран-е\лк 5 презентация\pic-s\die presse\welt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027387">
            <a:off x="246560" y="2820587"/>
            <a:ext cx="5105400" cy="34004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Die </a:t>
            </a:r>
            <a:r>
              <a:rPr lang="en-US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Zeitungen</a:t>
            </a:r>
            <a:endParaRPr lang="ru-RU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Die ‘‘</a:t>
            </a:r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Frankfurter </a:t>
            </a:r>
            <a:r>
              <a:rPr lang="en-US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Rundschau</a:t>
            </a:r>
            <a:r>
              <a:rPr lang="en-US" dirty="0" smtClean="0"/>
              <a:t>’’.</a:t>
            </a:r>
            <a:endParaRPr lang="ru-RU" dirty="0"/>
          </a:p>
        </p:txBody>
      </p:sp>
      <p:pic>
        <p:nvPicPr>
          <p:cNvPr id="8194" name="Picture 2" descr="D:\! STUFF !\Docs\!! UNIVERSITY !!\VIII term\Лингвостран-е\лк 5 презентация\pic-s\die presse\FrankfurterRundschau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764704"/>
            <a:ext cx="4860032" cy="6345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195" name="Picture 3" descr="D:\! STUFF !\Docs\!! UNIVERSITY !!\VIII term\Лингвостран-е\лк 5 презентация\pic-s\die presse\FrankfurterRundschau2.jpg"/>
          <p:cNvPicPr>
            <a:picLocks noChangeAspect="1" noChangeArrowheads="1"/>
          </p:cNvPicPr>
          <p:nvPr/>
        </p:nvPicPr>
        <p:blipFill>
          <a:blip r:embed="rId3" cstate="print"/>
          <a:srcRect l="8630" r="6299"/>
          <a:stretch>
            <a:fillRect/>
          </a:stretch>
        </p:blipFill>
        <p:spPr bwMode="auto">
          <a:xfrm rot="21008387">
            <a:off x="226980" y="2967580"/>
            <a:ext cx="4968552" cy="307952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196" name="Picture 4" descr="D:\! STUFF !\Docs\!! UNIVERSITY !!\VIII term\Лингвостран-е\лк 5 презентация\pic-s\die presse\FrankfurterRundschau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1988840"/>
            <a:ext cx="3439441" cy="46776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Die </a:t>
            </a:r>
            <a:r>
              <a:rPr lang="en-US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Zeitungen</a:t>
            </a:r>
            <a:endParaRPr lang="ru-RU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Die wichtigen auflagehohen Wochenzeitungen sind „</a:t>
            </a:r>
            <a:r>
              <a:rPr lang="de-DE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Zeit</a:t>
            </a:r>
            <a:r>
              <a:rPr lang="de-DE" dirty="0" smtClean="0"/>
              <a:t>“, „</a:t>
            </a:r>
            <a:r>
              <a:rPr lang="de-DE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Woche</a:t>
            </a:r>
            <a:r>
              <a:rPr lang="de-DE" dirty="0" smtClean="0"/>
              <a:t>" und „</a:t>
            </a:r>
            <a:r>
              <a:rPr lang="de-DE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Deutsches Allgemeines Sonntagsblatt</a:t>
            </a:r>
            <a:r>
              <a:rPr lang="de-DE" dirty="0" smtClean="0"/>
              <a:t>“.</a:t>
            </a:r>
            <a:endParaRPr lang="ru-RU" dirty="0"/>
          </a:p>
        </p:txBody>
      </p:sp>
      <p:pic>
        <p:nvPicPr>
          <p:cNvPr id="9218" name="Picture 2" descr="D:\! STUFF !\Docs\!! UNIVERSITY !!\VIII term\Лингвостран-е\лк 5 презентация\pic-s\die presse\Hebron.Zei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429000"/>
            <a:ext cx="2372141" cy="291052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219" name="Picture 3" descr="D:\! STUFF !\Docs\!! UNIVERSITY !!\VIII term\Лингвостран-е\лк 5 презентация\pic-s\die presse\die_woche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3645024"/>
            <a:ext cx="3096344" cy="206261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221" name="Picture 5" descr="D:\! STUFF !\Docs\!! UNIVERSITY !!\VIII term\Лингвостран-е\лк 5 презентация\pic-s\die presse\deutsches_allgemeines_sonntagsblat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2895600"/>
            <a:ext cx="2736304" cy="387177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7084814CD35F9E4FB9BEF72EB4339178" ma:contentTypeVersion="0" ma:contentTypeDescription="Создание документа." ma:contentTypeScope="" ma:versionID="39a715d14aaaf50f8ecea1512668234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3FB872E-D607-429E-B6A0-63F196AF3D18}"/>
</file>

<file path=customXml/itemProps2.xml><?xml version="1.0" encoding="utf-8"?>
<ds:datastoreItem xmlns:ds="http://schemas.openxmlformats.org/officeDocument/2006/customXml" ds:itemID="{43F07D6E-0A07-49BC-AAE0-B7A32CE6081A}"/>
</file>

<file path=customXml/itemProps3.xml><?xml version="1.0" encoding="utf-8"?>
<ds:datastoreItem xmlns:ds="http://schemas.openxmlformats.org/officeDocument/2006/customXml" ds:itemID="{CB0EF709-6021-4B5E-95B8-B1166E6EF2F2}"/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172</TotalTime>
  <Words>337</Words>
  <Application>Microsoft Office PowerPoint</Application>
  <PresentationFormat>Экран (4:3)</PresentationFormat>
  <Paragraphs>33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PRESSE, RUNDFUNK, FERNSEHEN</vt:lpstr>
      <vt:lpstr>Die Zeitungen</vt:lpstr>
      <vt:lpstr>Die Zeitungen</vt:lpstr>
      <vt:lpstr>Die Zeitungen</vt:lpstr>
      <vt:lpstr>Die Zeitungen</vt:lpstr>
      <vt:lpstr>Die Zeitungen</vt:lpstr>
      <vt:lpstr>Die Zeitungen</vt:lpstr>
      <vt:lpstr>Die Zeitungen</vt:lpstr>
      <vt:lpstr>Die Zeitungen</vt:lpstr>
      <vt:lpstr>Die Zeitschriften</vt:lpstr>
      <vt:lpstr>Die Zeitschriften</vt:lpstr>
      <vt:lpstr>Das Fernsehen, der Rundfunk</vt:lpstr>
      <vt:lpstr>Das Fernsehen, der Rundfunk</vt:lpstr>
      <vt:lpstr>Das Fernsehen, der Rundfunk</vt:lpstr>
      <vt:lpstr>Слайд 15</vt:lpstr>
    </vt:vector>
  </TitlesOfParts>
  <Company>Image&amp;Matros ®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PRESSE, RUNDFUNK, FERNSEHEN</dc:title>
  <dc:creator>Image&amp;Matros ®</dc:creator>
  <cp:lastModifiedBy>Image&amp;Matros ®</cp:lastModifiedBy>
  <cp:revision>26</cp:revision>
  <dcterms:created xsi:type="dcterms:W3CDTF">2016-04-28T06:15:34Z</dcterms:created>
  <dcterms:modified xsi:type="dcterms:W3CDTF">2016-04-28T09:09:14Z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0x0101007084814CD35F9E4FB9BEF72EB4339178</vt:lpwstr>
  </property>
</Properties>
</file>